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147481187" r:id="rId2"/>
    <p:sldId id="262" r:id="rId3"/>
    <p:sldId id="264" r:id="rId4"/>
    <p:sldId id="266" r:id="rId5"/>
    <p:sldId id="268" r:id="rId6"/>
    <p:sldId id="269" r:id="rId7"/>
    <p:sldId id="270" r:id="rId8"/>
    <p:sldId id="271" r:id="rId9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1"/>
    <p:restoredTop sz="96327"/>
  </p:normalViewPr>
  <p:slideViewPr>
    <p:cSldViewPr snapToGrid="0">
      <p:cViewPr varScale="1">
        <p:scale>
          <a:sx n="124" d="100"/>
          <a:sy n="124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ECEACC-06AE-6F43-A7AC-E840800623C4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AC8780-7374-5545-B4EB-27DA8AF3481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2603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Curated by </a:t>
            </a:r>
            <a:r>
              <a:rPr lang="en-US" dirty="0" err="1"/>
              <a:t>Catherine.Cao@ibm.com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3CD344-982E-C04B-87A9-23201F6225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887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D4C218-7C08-1179-293E-49AC00344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701D42-DEED-F91D-FC43-74E58B191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A8E99E-DA52-5579-0F2E-FBD7D1695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D069AE-7008-05C7-8E8F-C38C94373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4D5EE0-D77A-7696-181B-0357190A8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75055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A614EF-5B34-7F87-C578-E79A3037E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886433-9E18-4B93-3163-E94D7F6D2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D73DE7-9328-E06E-672E-C12CBA77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EBD8FB-DB45-FC78-72A8-FACF3549D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E6632E-7FEF-4BD6-0E9A-56D91FF70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4793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D619517-8B5C-4DC3-5D31-042FAD50E3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93BA922-2D4C-138B-9B57-A27669596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4F6232-A876-8E54-2518-976BF287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246C67-268F-B1A3-49E8-A4CF4E4FD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D3FA6-2AD6-AA46-99D2-EEA60489D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06695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7"/>
            <a:ext cx="2474591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7910" y="6469419"/>
            <a:ext cx="136791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25137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27D574-C806-C1F4-9836-37FD1D750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E08AA1-0233-3576-EC55-537867536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F04E9E-1801-ADF9-C93F-C84C8E491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2F04FA-DFFB-F9AD-404E-D85944267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D57A62-602C-3260-8E3C-50425A541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47970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85514A-65CB-0FDE-036B-3C7824D4C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2E86BB-EE4C-483C-B72F-C9AD3485F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DD1214-8C12-E8F6-7B69-DE9EA548F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6ECAEB-4438-5231-81BE-2BAB8095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B0A898-DB28-FAF1-65FD-B2703FE02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77052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BA025-3339-CB03-1BD8-63C50357F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DBFAD4-281B-42A2-DB3B-2124381367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7EEEE8-90F5-20C8-16D1-41382584E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CBAEA2-6382-68F7-F705-90D4BDF2F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8B3337-54F9-FB97-DA28-EF23523B1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D044D-9145-BE3E-841C-1A744B029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50551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2E38AF-8916-E5BB-C9CE-A4103E13E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9351EA-FD62-F6E7-78CE-2F1BFB6F2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05B8CB6-9F04-8474-751C-BD440A719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AB88E4E-637B-7FC2-0F67-451555BAB3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06DFF4-8998-8F36-E84C-55500F8D2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06B9667-0767-C77D-599D-662FAA2EC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35A6041-1F75-2EB4-1218-C643F1A5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6899D1-7D69-7BAD-C507-5A0D901E8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37410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96C95-2724-B425-E62C-7AE6CA191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6FF64D-C26F-991F-D777-5F943D5C8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F033AA-A6CC-D401-F32C-42287644A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496467-8D21-CA9C-A460-44735D470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70096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830656B-D4D7-246F-A2D6-F44D462D4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ACF832-F3AD-78CC-9428-2FD4FA354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ADC421-32AF-F000-1806-131697C27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5894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B71AE9-75EA-332B-A1BF-BA5726A14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13D8F5-CAAB-7C76-F8E3-2EAD061CB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D3AD5A-AAF3-2CE7-1189-EDC178094B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970E5A-ED27-32F3-C856-85ECF1D7C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ED0B8D-899F-7153-645A-8C314366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93B24F-0825-9CA8-7ACD-7C85865BC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931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1BED8A-8E70-2D35-9020-9B92680BC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378C20-3888-1C37-5E31-F7A8D76EC6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CC32F1-5459-E98A-A88F-75ABE22B1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9FC95F-DBBC-52C6-16D1-39E4FA044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D8E14E-C0EB-E264-4908-896CA2456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151E52-F74A-6655-5D5F-0418AAA83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91833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403B31C-CBE1-3C56-F53C-C229C8E79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4F127A-DF4B-F7A6-CB04-9109EE8D9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617A1F-FACF-5BC5-6007-96C27D624C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5C056-791A-554D-81B7-84CAE981AC28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AB0FE2-D17E-8859-A228-5690C56C7B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5BC2A-99B6-56AA-F37F-FB9D610A2E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76892-4DE6-F943-87E4-8F5265FCF48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28510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794" y="447"/>
            <a:ext cx="12190413" cy="6857107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8526" y="6263112"/>
            <a:ext cx="819044" cy="30476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445"/>
            <a:ext cx="8130787" cy="193926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altLang="ko-KR" sz="4400" b="1" dirty="0">
                <a:latin typeface="IBM Plex Sans" panose="020B0503050203000203" pitchFamily="34" charset="0"/>
              </a:rPr>
              <a:t>Prompt Lab </a:t>
            </a:r>
            <a:br>
              <a:rPr lang="en-US" altLang="ko-KR" sz="4400" b="1" dirty="0">
                <a:latin typeface="IBM Plex Sans" panose="020B0503050203000203" pitchFamily="34" charset="0"/>
              </a:rPr>
            </a:br>
            <a:r>
              <a:rPr lang="ko-KR" altLang="en-US" sz="4400" b="1" dirty="0">
                <a:latin typeface="IBM Plex Sans" panose="020B0503050203000203" pitchFamily="34" charset="0"/>
              </a:rPr>
              <a:t>대표 </a:t>
            </a:r>
            <a:r>
              <a:rPr lang="en-US" altLang="ko-KR" sz="4400" b="1" dirty="0">
                <a:latin typeface="IBM Plex Sans" panose="020B0503050203000203" pitchFamily="34" charset="0"/>
              </a:rPr>
              <a:t>Use Cases</a:t>
            </a:r>
            <a:endParaRPr lang="en-US" b="1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53369-CDB7-A2F9-AE16-D027BB0EC76F}"/>
              </a:ext>
            </a:extLst>
          </p:cNvPr>
          <p:cNvSpPr txBox="1"/>
          <p:nvPr/>
        </p:nvSpPr>
        <p:spPr>
          <a:xfrm>
            <a:off x="122320" y="6157503"/>
            <a:ext cx="6117019" cy="37965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sz="1867" dirty="0">
                <a:latin typeface="IBM Plex Sans Medium" panose="020B0503050203000203" pitchFamily="34" charset="0"/>
              </a:rPr>
              <a:t>watson</a:t>
            </a:r>
            <a:r>
              <a:rPr lang="en-US" sz="1867" dirty="0">
                <a:solidFill>
                  <a:schemeClr val="accent1"/>
                </a:solidFill>
                <a:latin typeface="IBM Plex Sans Medium" panose="020B0503050203000203" pitchFamily="34" charset="0"/>
              </a:rPr>
              <a:t>x.</a:t>
            </a:r>
            <a:r>
              <a:rPr lang="en-US" sz="1867" dirty="0">
                <a:latin typeface="IBM Plex Sans Medium" panose="020B0503050203000203" pitchFamily="34" charset="0"/>
              </a:rPr>
              <a:t>ai</a:t>
            </a:r>
            <a:endParaRPr lang="en-US" sz="2400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8C49E14-384C-7351-5C9C-9C499E4A9AD2}"/>
              </a:ext>
            </a:extLst>
          </p:cNvPr>
          <p:cNvSpPr txBox="1">
            <a:spLocks/>
          </p:cNvSpPr>
          <p:nvPr/>
        </p:nvSpPr>
        <p:spPr>
          <a:xfrm>
            <a:off x="234430" y="5110288"/>
            <a:ext cx="4005416" cy="1939264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1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15880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Lab4: Prompt Lab</a:t>
            </a:r>
            <a:r>
              <a:rPr lang="ko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 대표 </a:t>
            </a:r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use cases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1. </a:t>
            </a:r>
            <a:r>
              <a:rPr lang="en-US" altLang="ko-Kore-KR" sz="1400" b="1" dirty="0">
                <a:latin typeface="IBM Plex Sans" panose="020B0503050203000203" pitchFamily="34" charset="0"/>
              </a:rPr>
              <a:t>one</a:t>
            </a:r>
            <a:r>
              <a:rPr lang="en-US" altLang="ko-Kore-KR" sz="1400" dirty="0">
                <a:latin typeface="IBM Plex Sans" panose="020B0503050203000203" pitchFamily="34" charset="0"/>
              </a:rPr>
              <a:t>-shot summarization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2116048"/>
            <a:ext cx="10808413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[</a:t>
            </a:r>
            <a:r>
              <a:rPr lang="ko-KR" altLang="en-US" sz="1100" dirty="0"/>
              <a:t>가이드</a:t>
            </a:r>
            <a:r>
              <a:rPr lang="en-US" altLang="ko-KR" sz="1100" dirty="0"/>
              <a:t>] </a:t>
            </a:r>
            <a:r>
              <a:rPr lang="ko-KR" altLang="en-US" sz="1100" dirty="0"/>
              <a:t>주어진 이메일 내용을 </a:t>
            </a:r>
            <a:r>
              <a:rPr lang="en-US" altLang="ko-KR" sz="1100" dirty="0"/>
              <a:t>5</a:t>
            </a:r>
            <a:r>
              <a:rPr lang="ko-KR" altLang="en-US" sz="1100" dirty="0"/>
              <a:t>문장 미만으로 요약하세요</a:t>
            </a:r>
            <a:r>
              <a:rPr lang="en-US" altLang="ko-KR" sz="1100" dirty="0"/>
              <a:t>. </a:t>
            </a:r>
          </a:p>
          <a:p>
            <a:endParaRPr lang="en-US" altLang="ko-KR" sz="1100" dirty="0"/>
          </a:p>
          <a:p>
            <a:r>
              <a:rPr lang="en-US" altLang="ko-KR" sz="1100" dirty="0"/>
              <a:t>[</a:t>
            </a:r>
            <a:r>
              <a:rPr lang="ko-KR" altLang="en-US" sz="1100" dirty="0"/>
              <a:t>예시</a:t>
            </a:r>
            <a:r>
              <a:rPr lang="en-US" altLang="ko-KR" sz="1100" dirty="0"/>
              <a:t>] </a:t>
            </a:r>
          </a:p>
          <a:p>
            <a:r>
              <a:rPr lang="ko-KR" altLang="en-US" sz="1100" dirty="0"/>
              <a:t>이메일 내용</a:t>
            </a:r>
            <a:r>
              <a:rPr lang="en-US" altLang="ko-KR" sz="1100" dirty="0"/>
              <a:t>: </a:t>
            </a:r>
            <a:r>
              <a:rPr lang="ko-KR" altLang="en-US" sz="1100" dirty="0"/>
              <a:t>안녕하세요 철수님</a:t>
            </a:r>
            <a:r>
              <a:rPr lang="en-US" altLang="ko-KR" sz="1100" dirty="0"/>
              <a:t>. 1</a:t>
            </a:r>
            <a:r>
              <a:rPr lang="ko-KR" altLang="en-US" sz="1100" dirty="0"/>
              <a:t>시간 통화를 제안합니다</a:t>
            </a:r>
            <a:r>
              <a:rPr lang="en-US" altLang="ko-KR" sz="1100" dirty="0"/>
              <a:t>. </a:t>
            </a:r>
            <a:r>
              <a:rPr lang="ko-KR" altLang="en-US" sz="1100" dirty="0"/>
              <a:t>이 통화에서는 앤디가 진행할 제품 기능 개요를 다룰 예정입니다</a:t>
            </a:r>
            <a:r>
              <a:rPr lang="en-US" altLang="ko-KR" sz="1100" dirty="0"/>
              <a:t>. </a:t>
            </a:r>
            <a:r>
              <a:rPr lang="ko-KR" altLang="en-US" sz="1100" dirty="0"/>
              <a:t>초기 통화는 동부 표준시를 염두에 두고 일정을 잡아 주세요</a:t>
            </a:r>
            <a:r>
              <a:rPr lang="en-US" altLang="ko-KR" sz="1100" dirty="0"/>
              <a:t>. </a:t>
            </a:r>
            <a:r>
              <a:rPr lang="ko-KR" altLang="en-US" sz="1100" dirty="0"/>
              <a:t>초기 미팅 후 정기적인 연락을 통해 피드백이나 질문을 논의할 예정입니다</a:t>
            </a:r>
            <a:r>
              <a:rPr lang="en-US" altLang="ko-KR" sz="1100" dirty="0"/>
              <a:t>. </a:t>
            </a:r>
            <a:r>
              <a:rPr lang="ko-KR" altLang="en-US" sz="1100" dirty="0"/>
              <a:t>감사합니다</a:t>
            </a:r>
            <a:r>
              <a:rPr lang="en-US" altLang="ko-KR" sz="1100" dirty="0"/>
              <a:t>, </a:t>
            </a:r>
            <a:r>
              <a:rPr lang="en" altLang="ko-Kore-KR" sz="1100" dirty="0"/>
              <a:t>Peter Joseph </a:t>
            </a:r>
            <a:r>
              <a:rPr lang="ko-KR" altLang="en-US" sz="1100" dirty="0"/>
              <a:t>제품 엔지니어링 디렉터</a:t>
            </a:r>
            <a:r>
              <a:rPr lang="en-US" altLang="ko-KR" sz="1100" dirty="0"/>
              <a:t>, </a:t>
            </a:r>
            <a:r>
              <a:rPr lang="en" altLang="ko-Kore-KR" sz="1100" dirty="0"/>
              <a:t>ABC</a:t>
            </a:r>
            <a:r>
              <a:rPr lang="ko-KR" altLang="en-US" sz="1100" dirty="0" err="1"/>
              <a:t>랩스</a:t>
            </a:r>
            <a:r>
              <a:rPr lang="ko-KR" altLang="en-US" sz="1100" dirty="0"/>
              <a:t> 인도 </a:t>
            </a:r>
            <a:r>
              <a:rPr lang="ko-KR" altLang="en-US" sz="1100" dirty="0" err="1"/>
              <a:t>카르나타카주</a:t>
            </a:r>
            <a:r>
              <a:rPr lang="en-US" altLang="ko-KR" sz="1100" dirty="0"/>
              <a:t>, </a:t>
            </a:r>
            <a:r>
              <a:rPr lang="ko-KR" altLang="en-US" sz="1100" dirty="0"/>
              <a:t>방갈로르</a:t>
            </a:r>
            <a:r>
              <a:rPr lang="en-US" altLang="ko-KR" sz="1100" dirty="0"/>
              <a:t>, </a:t>
            </a:r>
            <a:r>
              <a:rPr lang="ko-KR" altLang="en-US" sz="1100" dirty="0"/>
              <a:t>골프 </a:t>
            </a:r>
            <a:r>
              <a:rPr lang="ko-KR" altLang="en-US" sz="1100" dirty="0" err="1"/>
              <a:t>링크스</a:t>
            </a:r>
            <a:r>
              <a:rPr lang="en-US" altLang="ko-KR" sz="1100" dirty="0"/>
              <a:t>, </a:t>
            </a:r>
            <a:r>
              <a:rPr lang="ko-KR" altLang="en-US" sz="1100" dirty="0"/>
              <a:t>블록 </a:t>
            </a:r>
            <a:r>
              <a:rPr lang="en" altLang="ko-Kore-KR" sz="1100" dirty="0"/>
              <a:t>A, 7</a:t>
            </a:r>
            <a:r>
              <a:rPr lang="ko-KR" altLang="en-US" sz="1100" dirty="0"/>
              <a:t>층 모바일</a:t>
            </a:r>
            <a:r>
              <a:rPr lang="en-US" altLang="ko-KR" sz="1100" dirty="0"/>
              <a:t>: 91-9831117436 </a:t>
            </a:r>
            <a:r>
              <a:rPr lang="ko-KR" altLang="en-US" sz="1100" dirty="0"/>
              <a:t>이메일</a:t>
            </a:r>
            <a:r>
              <a:rPr lang="en-US" altLang="ko-KR" sz="1100" dirty="0"/>
              <a:t>: </a:t>
            </a:r>
            <a:r>
              <a:rPr lang="en" altLang="ko-Kore-KR" sz="1100" dirty="0" err="1"/>
              <a:t>peter@abclabs.com</a:t>
            </a:r>
            <a:r>
              <a:rPr lang="en" altLang="ko-Kore-KR" sz="1100" dirty="0"/>
              <a:t> </a:t>
            </a:r>
          </a:p>
          <a:p>
            <a:endParaRPr lang="en" altLang="ko-KR" sz="1100" dirty="0"/>
          </a:p>
          <a:p>
            <a:r>
              <a:rPr lang="ko-KR" altLang="en-US" sz="1100" dirty="0"/>
              <a:t>보낸 사람</a:t>
            </a:r>
            <a:r>
              <a:rPr lang="en-US" altLang="ko-KR" sz="1100" dirty="0"/>
              <a:t>: </a:t>
            </a:r>
            <a:r>
              <a:rPr lang="ko-KR" altLang="en-US" sz="1100" dirty="0"/>
              <a:t>김철수 </a:t>
            </a:r>
            <a:r>
              <a:rPr lang="en-US" altLang="ko-KR" sz="1100" dirty="0"/>
              <a:t>&lt;</a:t>
            </a:r>
            <a:r>
              <a:rPr lang="en" altLang="ko-Kore-KR" sz="1100" dirty="0" err="1"/>
              <a:t>Cheolsoo@pte.com</a:t>
            </a:r>
            <a:r>
              <a:rPr lang="en" altLang="ko-Kore-KR" sz="1100" dirty="0"/>
              <a:t>&gt; </a:t>
            </a:r>
            <a:r>
              <a:rPr lang="ko-KR" altLang="en-US" sz="1100" dirty="0"/>
              <a:t>보낸 날짜</a:t>
            </a:r>
            <a:r>
              <a:rPr lang="en-US" altLang="ko-KR" sz="1100" dirty="0"/>
              <a:t>: 2023</a:t>
            </a:r>
            <a:r>
              <a:rPr lang="ko-KR" altLang="en-US" sz="1100" dirty="0"/>
              <a:t>년 </a:t>
            </a:r>
            <a:r>
              <a:rPr lang="en-US" altLang="ko-KR" sz="1100" dirty="0"/>
              <a:t>6</a:t>
            </a:r>
            <a:r>
              <a:rPr lang="ko-KR" altLang="en-US" sz="1100" dirty="0"/>
              <a:t>월 </a:t>
            </a:r>
            <a:r>
              <a:rPr lang="en-US" altLang="ko-KR" sz="1100" dirty="0"/>
              <a:t>7</a:t>
            </a:r>
            <a:r>
              <a:rPr lang="ko-KR" altLang="en-US" sz="1100" dirty="0"/>
              <a:t>일 </a:t>
            </a:r>
            <a:r>
              <a:rPr lang="en-US" altLang="ko-KR" sz="1100" dirty="0"/>
              <a:t>21:40 </a:t>
            </a:r>
            <a:r>
              <a:rPr lang="ko-KR" altLang="en-US" sz="1100" dirty="0"/>
              <a:t>받는 사람</a:t>
            </a:r>
            <a:r>
              <a:rPr lang="en-US" altLang="ko-KR" sz="1100" dirty="0"/>
              <a:t>: </a:t>
            </a:r>
            <a:r>
              <a:rPr lang="en" altLang="ko-Kore-KR" sz="1100" dirty="0" err="1"/>
              <a:t>peter@abclabs.com</a:t>
            </a:r>
            <a:r>
              <a:rPr lang="en" altLang="ko-Kore-KR" sz="1100" dirty="0"/>
              <a:t>; H Hassan &lt;</a:t>
            </a:r>
            <a:r>
              <a:rPr lang="en" altLang="ko-Kore-KR" sz="1100" dirty="0" err="1"/>
              <a:t>hasan@abc.com</a:t>
            </a:r>
            <a:r>
              <a:rPr lang="en" altLang="ko-Kore-KR" sz="1100" dirty="0"/>
              <a:t>&gt;; </a:t>
            </a:r>
            <a:r>
              <a:rPr lang="ko-KR" altLang="en-US" sz="1100" dirty="0"/>
              <a:t>제리 소치 </a:t>
            </a:r>
            <a:r>
              <a:rPr lang="en-US" altLang="ko-KR" sz="1100" dirty="0"/>
              <a:t>&lt;</a:t>
            </a:r>
            <a:r>
              <a:rPr lang="en" altLang="ko-Kore-KR" sz="1100" dirty="0" err="1"/>
              <a:t>soch@pte.com</a:t>
            </a:r>
            <a:r>
              <a:rPr lang="en" altLang="ko-Kore-KR" sz="1100" dirty="0"/>
              <a:t>&gt; </a:t>
            </a:r>
            <a:r>
              <a:rPr lang="ko-KR" altLang="en-US" sz="1100" dirty="0"/>
              <a:t>제목</a:t>
            </a:r>
            <a:r>
              <a:rPr lang="en-US" altLang="ko-KR" sz="1100" dirty="0"/>
              <a:t>: </a:t>
            </a:r>
            <a:r>
              <a:rPr lang="ko-KR" altLang="en-US" sz="1100" dirty="0"/>
              <a:t>제품 발표에 대한 답변 안녕하세요 피터</a:t>
            </a:r>
            <a:r>
              <a:rPr lang="en-US" altLang="ko-KR" sz="1100" dirty="0"/>
              <a:t>, </a:t>
            </a:r>
            <a:r>
              <a:rPr lang="ko-KR" altLang="en-US" sz="1100" dirty="0"/>
              <a:t>빠른 회신 감사합니다</a:t>
            </a:r>
            <a:r>
              <a:rPr lang="en-US" altLang="ko-KR" sz="1100" dirty="0"/>
              <a:t>. </a:t>
            </a:r>
            <a:r>
              <a:rPr lang="ko-KR" altLang="en-US" sz="1100" dirty="0"/>
              <a:t>초기 통화 일정은 여러분이 잡을 예정인가요</a:t>
            </a:r>
            <a:r>
              <a:rPr lang="en-US" altLang="ko-KR" sz="1100" dirty="0"/>
              <a:t>, </a:t>
            </a:r>
            <a:r>
              <a:rPr lang="ko-KR" altLang="en-US" sz="1100" dirty="0"/>
              <a:t>아니면 우리가 잡아야 하나요</a:t>
            </a:r>
            <a:r>
              <a:rPr lang="en-US" altLang="ko-KR" sz="1100" dirty="0"/>
              <a:t>? </a:t>
            </a:r>
            <a:r>
              <a:rPr lang="ko-KR" altLang="en-US" sz="1100" dirty="0"/>
              <a:t>누구를 초대해야 할까요</a:t>
            </a:r>
            <a:r>
              <a:rPr lang="en-US" altLang="ko-KR" sz="1100" dirty="0"/>
              <a:t>? </a:t>
            </a:r>
            <a:r>
              <a:rPr lang="ko-KR" altLang="en-US" sz="1100" dirty="0"/>
              <a:t>피드백을 위해 주간</a:t>
            </a:r>
            <a:r>
              <a:rPr lang="en-US" altLang="ko-KR" sz="1100" dirty="0"/>
              <a:t>/</a:t>
            </a:r>
            <a:r>
              <a:rPr lang="ko-KR" altLang="en-US" sz="1100" dirty="0"/>
              <a:t>격주 통화를 계획하고 있나요</a:t>
            </a:r>
            <a:r>
              <a:rPr lang="en-US" altLang="ko-KR" sz="1100" dirty="0"/>
              <a:t>? </a:t>
            </a:r>
            <a:r>
              <a:rPr lang="ko-KR" altLang="en-US" sz="1100" dirty="0"/>
              <a:t>감사합니다</a:t>
            </a:r>
            <a:r>
              <a:rPr lang="en-US" altLang="ko-KR" sz="1100" dirty="0"/>
              <a:t>, </a:t>
            </a:r>
            <a:r>
              <a:rPr lang="ko-KR" altLang="en-US" sz="1100" dirty="0"/>
              <a:t>김철수 </a:t>
            </a:r>
            <a:endParaRPr lang="en-US" altLang="ko-KR" sz="1100" dirty="0"/>
          </a:p>
          <a:p>
            <a:endParaRPr lang="en-US" altLang="ko-KR" sz="1100" dirty="0"/>
          </a:p>
          <a:p>
            <a:r>
              <a:rPr lang="ko-KR" altLang="en-US" sz="1100" dirty="0"/>
              <a:t>요약 결과</a:t>
            </a:r>
            <a:r>
              <a:rPr lang="en-US" altLang="ko-KR" sz="1100" dirty="0"/>
              <a:t>: </a:t>
            </a:r>
            <a:r>
              <a:rPr lang="ko-KR" altLang="en-US" sz="1100" dirty="0"/>
              <a:t>철수는 통화에 누가 참석해야 하는지</a:t>
            </a:r>
            <a:r>
              <a:rPr lang="en-US" altLang="ko-KR" sz="1100" dirty="0"/>
              <a:t>, </a:t>
            </a:r>
            <a:r>
              <a:rPr lang="ko-KR" altLang="en-US" sz="1100" dirty="0"/>
              <a:t>누가 일정을 잡을 것인지</a:t>
            </a:r>
            <a:r>
              <a:rPr lang="en-US" altLang="ko-KR" sz="1100" dirty="0"/>
              <a:t>, </a:t>
            </a:r>
            <a:r>
              <a:rPr lang="ko-KR" altLang="en-US" sz="1100" dirty="0"/>
              <a:t>그리고 얼마나 자주 할 것인지 알고 싶어합니다</a:t>
            </a:r>
            <a:r>
              <a:rPr lang="en-US" altLang="ko-KR" sz="1100" dirty="0"/>
              <a:t>. </a:t>
            </a:r>
            <a:r>
              <a:rPr lang="ko-KR" altLang="en-US" sz="1100" dirty="0"/>
              <a:t>피터는 </a:t>
            </a:r>
            <a:r>
              <a:rPr lang="en-US" altLang="ko-KR" sz="1100" dirty="0"/>
              <a:t>1</a:t>
            </a:r>
            <a:r>
              <a:rPr lang="ko-KR" altLang="en-US" sz="1100" dirty="0"/>
              <a:t>시간 통화를 해야 하며 앤디가 제품의 개요를 다룰 예정이라고 전했습니다</a:t>
            </a:r>
            <a:r>
              <a:rPr lang="en-US" altLang="ko-KR" sz="1100" dirty="0"/>
              <a:t>.</a:t>
            </a:r>
          </a:p>
          <a:p>
            <a:br>
              <a:rPr lang="en-US" altLang="ko-KR" sz="1100" dirty="0"/>
            </a:br>
            <a:r>
              <a:rPr lang="en-US" altLang="ko-KR" sz="1100" dirty="0"/>
              <a:t>[</a:t>
            </a:r>
            <a:r>
              <a:rPr lang="ko-KR" altLang="en-US" sz="1100" dirty="0"/>
              <a:t>실전</a:t>
            </a:r>
            <a:r>
              <a:rPr lang="en-US" altLang="ko-KR" sz="1100" dirty="0"/>
              <a:t>] </a:t>
            </a:r>
          </a:p>
          <a:p>
            <a:r>
              <a:rPr lang="ko-KR" altLang="en-US" sz="1100" dirty="0"/>
              <a:t>이메일 내용</a:t>
            </a:r>
            <a:r>
              <a:rPr lang="en-US" altLang="ko-KR" sz="1100" dirty="0"/>
              <a:t>: </a:t>
            </a:r>
            <a:r>
              <a:rPr lang="ko-KR" altLang="en-US" sz="1100" dirty="0"/>
              <a:t>안녕하세요 </a:t>
            </a:r>
            <a:r>
              <a:rPr lang="ko-KR" altLang="en-US" sz="1100" dirty="0" err="1"/>
              <a:t>레슬리</a:t>
            </a:r>
            <a:r>
              <a:rPr lang="en-US" altLang="ko-KR" sz="1100" dirty="0"/>
              <a:t>. </a:t>
            </a:r>
            <a:r>
              <a:rPr lang="ko-KR" altLang="en-US" sz="1100" dirty="0"/>
              <a:t>최종 제품이 결정되면 순자에게 공유할 예정입니다</a:t>
            </a:r>
            <a:r>
              <a:rPr lang="en-US" altLang="ko-KR" sz="1100" dirty="0"/>
              <a:t>. </a:t>
            </a:r>
            <a:r>
              <a:rPr lang="ko-KR" altLang="en-US" sz="1100" dirty="0"/>
              <a:t>하지만</a:t>
            </a:r>
            <a:r>
              <a:rPr lang="en-US" altLang="ko-KR" sz="1100" dirty="0"/>
              <a:t>, </a:t>
            </a:r>
            <a:r>
              <a:rPr lang="ko-KR" altLang="en-US" sz="1100" dirty="0"/>
              <a:t>마일스톤 </a:t>
            </a:r>
            <a:r>
              <a:rPr lang="en-US" altLang="ko-KR" sz="1100" dirty="0"/>
              <a:t>1</a:t>
            </a:r>
            <a:r>
              <a:rPr lang="ko-KR" altLang="en-US" sz="1100" dirty="0"/>
              <a:t>은 베타 릴리스 제품이 아닙니다</a:t>
            </a:r>
            <a:r>
              <a:rPr lang="en-US" altLang="ko-KR" sz="1100" dirty="0"/>
              <a:t>. </a:t>
            </a:r>
            <a:r>
              <a:rPr lang="ko-KR" altLang="en-US" sz="1100" dirty="0"/>
              <a:t>우리는 베타 버전에 포함시키고 싶은 새로운 </a:t>
            </a:r>
            <a:r>
              <a:rPr lang="en" altLang="ko-Kore-KR" sz="1100" dirty="0"/>
              <a:t>API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아직 구현 중입니다</a:t>
            </a:r>
            <a:r>
              <a:rPr lang="en-US" altLang="ko-KR" sz="1100" dirty="0"/>
              <a:t>. </a:t>
            </a:r>
            <a:r>
              <a:rPr lang="ko-KR" altLang="en-US" sz="1100" dirty="0"/>
              <a:t>순자씨가 제품 런타임 컨테이너로 시작하는 것일까요</a:t>
            </a:r>
            <a:r>
              <a:rPr lang="en-US" altLang="ko-KR" sz="1100" dirty="0"/>
              <a:t>? </a:t>
            </a:r>
            <a:r>
              <a:rPr lang="ko-KR" altLang="en-US" sz="1100" dirty="0"/>
              <a:t>다음 몇 주 안에 많은 변화가 있을 것으로 예상합니다</a:t>
            </a:r>
            <a:r>
              <a:rPr lang="en-US" altLang="ko-KR" sz="1100" dirty="0"/>
              <a:t>. </a:t>
            </a:r>
            <a:r>
              <a:rPr lang="ko-KR" altLang="en-US" sz="1100" dirty="0"/>
              <a:t>감사합니다</a:t>
            </a:r>
            <a:r>
              <a:rPr lang="en-US" altLang="ko-KR" sz="1100" dirty="0"/>
              <a:t>, </a:t>
            </a:r>
            <a:r>
              <a:rPr lang="ko-KR" altLang="en-US" sz="1100" dirty="0"/>
              <a:t>크리스타 </a:t>
            </a:r>
            <a:endParaRPr lang="en-US" altLang="ko-KR" sz="1100" dirty="0"/>
          </a:p>
          <a:p>
            <a:endParaRPr lang="en-US" altLang="ko-KR" sz="1100" dirty="0"/>
          </a:p>
          <a:p>
            <a:r>
              <a:rPr lang="ko-KR" altLang="en-US" sz="1100" dirty="0"/>
              <a:t>안녕하세요 크리스타와 스콧</a:t>
            </a:r>
            <a:r>
              <a:rPr lang="en-US" altLang="ko-KR" sz="1100" dirty="0"/>
              <a:t>. </a:t>
            </a:r>
            <a:r>
              <a:rPr lang="ko-KR" altLang="en-US" sz="1100" dirty="0"/>
              <a:t>마일스톤 </a:t>
            </a:r>
            <a:r>
              <a:rPr lang="en-US" altLang="ko-KR" sz="1100" dirty="0"/>
              <a:t>1 </a:t>
            </a:r>
            <a:r>
              <a:rPr lang="ko-KR" altLang="en-US" sz="1100" dirty="0"/>
              <a:t>기능에 대한 작업이 거의 남지 않았다고 알고 있습니다</a:t>
            </a:r>
            <a:r>
              <a:rPr lang="en-US" altLang="ko-KR" sz="1100" dirty="0"/>
              <a:t>. </a:t>
            </a:r>
            <a:br>
              <a:rPr lang="en-US" altLang="ko-KR" sz="1100" dirty="0"/>
            </a:br>
            <a:r>
              <a:rPr lang="ko-KR" altLang="en-US" sz="1100" dirty="0"/>
              <a:t>순자님이 베타</a:t>
            </a:r>
            <a:r>
              <a:rPr lang="en-US" altLang="ko-KR" sz="1100" dirty="0"/>
              <a:t>/</a:t>
            </a:r>
            <a:r>
              <a:rPr lang="ko-KR" altLang="en-US" sz="1100" dirty="0"/>
              <a:t>데모</a:t>
            </a:r>
            <a:r>
              <a:rPr lang="en-US" altLang="ko-KR" sz="1100" dirty="0"/>
              <a:t>/</a:t>
            </a:r>
            <a:r>
              <a:rPr lang="ko-KR" altLang="en-US" sz="1100" dirty="0"/>
              <a:t>프리뷰 환경을 구축할 수 있도록 최종 마일스톤 </a:t>
            </a:r>
            <a:r>
              <a:rPr lang="en-US" altLang="ko-KR" sz="1100" dirty="0"/>
              <a:t>1 </a:t>
            </a:r>
            <a:r>
              <a:rPr lang="ko-KR" altLang="en-US" sz="1100" dirty="0"/>
              <a:t>컨테이너를 공유해 주실 수 있나요</a:t>
            </a:r>
            <a:r>
              <a:rPr lang="en-US" altLang="ko-KR" sz="1100" dirty="0"/>
              <a:t>? </a:t>
            </a:r>
            <a:r>
              <a:rPr lang="ko-KR" altLang="en-US" sz="1100" dirty="0"/>
              <a:t>우리는 정규 베타 대신 이 방법을 사용하고 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감사합니다</a:t>
            </a:r>
            <a:r>
              <a:rPr lang="en-US" altLang="ko-KR" sz="1100" dirty="0"/>
              <a:t>! </a:t>
            </a:r>
            <a:r>
              <a:rPr lang="ko-KR" altLang="en-US" sz="1100" dirty="0"/>
              <a:t>앞으로 주간 채팅을 통해 상황을 점검하면 어떨까요 </a:t>
            </a:r>
            <a:r>
              <a:rPr lang="ko-KR" altLang="en-US" sz="1100" dirty="0" err="1"/>
              <a:t>순자님</a:t>
            </a:r>
            <a:r>
              <a:rPr lang="en-US" altLang="ko-KR" sz="1100" dirty="0"/>
              <a:t>? </a:t>
            </a:r>
            <a:r>
              <a:rPr lang="ko-KR" altLang="en-US" sz="1100" dirty="0"/>
              <a:t>의견 부탁드립니다</a:t>
            </a:r>
            <a:r>
              <a:rPr lang="en-US" altLang="ko-KR" sz="1100" dirty="0"/>
              <a:t>. </a:t>
            </a:r>
            <a:r>
              <a:rPr lang="ko-KR" altLang="en-US" sz="1100" dirty="0" err="1"/>
              <a:t>레슬리</a:t>
            </a:r>
            <a:r>
              <a:rPr lang="ko-KR" altLang="en-US" sz="1100" dirty="0"/>
              <a:t> </a:t>
            </a:r>
            <a:r>
              <a:rPr lang="en" altLang="ko-Kore-KR" sz="1100" dirty="0"/>
              <a:t>C. </a:t>
            </a:r>
            <a:r>
              <a:rPr lang="ko-KR" altLang="en-US" sz="1100" dirty="0"/>
              <a:t>첸 시니어 제품 매니저</a:t>
            </a:r>
            <a:r>
              <a:rPr lang="en-US" altLang="ko-KR" sz="1100" dirty="0"/>
              <a:t>, </a:t>
            </a:r>
            <a:r>
              <a:rPr lang="en" altLang="ko-Kore-KR" sz="1100" dirty="0"/>
              <a:t>The AI Company </a:t>
            </a:r>
            <a:r>
              <a:rPr lang="ko-KR" altLang="en-US" sz="1100" dirty="0"/>
              <a:t>이메일</a:t>
            </a:r>
            <a:r>
              <a:rPr lang="en-US" altLang="ko-KR" sz="1100" dirty="0"/>
              <a:t>: </a:t>
            </a:r>
            <a:r>
              <a:rPr lang="en" altLang="ko-Kore-KR" sz="1100" dirty="0" err="1"/>
              <a:t>l.chen@theaico.com</a:t>
            </a:r>
            <a:r>
              <a:rPr lang="en" altLang="ko-Kore-KR" sz="1100" dirty="0"/>
              <a:t> </a:t>
            </a:r>
          </a:p>
          <a:p>
            <a:endParaRPr lang="en" altLang="ko-KR" sz="1100" dirty="0"/>
          </a:p>
          <a:p>
            <a:r>
              <a:rPr lang="ko-KR" altLang="en-US" sz="1100" dirty="0"/>
              <a:t>요약</a:t>
            </a:r>
            <a:r>
              <a:rPr lang="en-US" altLang="ko-KR" sz="1100" dirty="0"/>
              <a:t> </a:t>
            </a:r>
            <a:r>
              <a:rPr lang="ko-KR" altLang="en-US" sz="1100" dirty="0"/>
              <a:t>결과</a:t>
            </a:r>
            <a:r>
              <a:rPr lang="en-US" altLang="ko-KR" sz="1100" dirty="0"/>
              <a:t>:</a:t>
            </a:r>
            <a:endParaRPr lang="en-US" altLang="ko-KR" sz="1100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5C3379-69A8-A42F-15D3-732A039CB9AB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Trial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994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Lab4: Prompt Lab</a:t>
            </a:r>
            <a:r>
              <a:rPr lang="ko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 대표 </a:t>
            </a:r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use cases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2. </a:t>
            </a:r>
            <a:r>
              <a:rPr lang="en-US" altLang="ko-Kore-KR" sz="1400" b="1" dirty="0">
                <a:latin typeface="IBM Plex Sans" panose="020B0503050203000203" pitchFamily="34" charset="0"/>
              </a:rPr>
              <a:t>few</a:t>
            </a:r>
            <a:r>
              <a:rPr lang="en-US" altLang="ko-Kore-KR" sz="1400" dirty="0">
                <a:latin typeface="IBM Plex Sans" panose="020B0503050203000203" pitchFamily="34" charset="0"/>
              </a:rPr>
              <a:t>-shot summarization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1913985"/>
            <a:ext cx="10808413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[</a:t>
            </a:r>
            <a:r>
              <a:rPr lang="ko-KR" altLang="en-US" sz="1000" dirty="0"/>
              <a:t>가이드</a:t>
            </a:r>
            <a:r>
              <a:rPr lang="en-US" altLang="ko-KR" sz="1000" dirty="0"/>
              <a:t>] </a:t>
            </a:r>
            <a:r>
              <a:rPr lang="ko-KR" altLang="en-US" sz="1000" dirty="0"/>
              <a:t>주어진 텍스트의 중심 내용을 </a:t>
            </a:r>
            <a:r>
              <a:rPr lang="en-US" altLang="ko-KR" sz="1000" dirty="0"/>
              <a:t>5</a:t>
            </a:r>
            <a:r>
              <a:rPr lang="ko-KR" altLang="en-US" sz="1000" dirty="0"/>
              <a:t>문장 이내로 요약하세요</a:t>
            </a:r>
            <a:r>
              <a:rPr lang="en-US" altLang="ko-KR" sz="1000" dirty="0"/>
              <a:t>. </a:t>
            </a:r>
          </a:p>
          <a:p>
            <a:endParaRPr lang="en-US" altLang="ko-KR" sz="1000" dirty="0"/>
          </a:p>
          <a:p>
            <a:r>
              <a:rPr lang="en-US" altLang="ko-KR" sz="1000" dirty="0"/>
              <a:t>[</a:t>
            </a:r>
            <a:r>
              <a:rPr lang="ko-KR" altLang="en-US" sz="1000" dirty="0"/>
              <a:t>예시</a:t>
            </a:r>
            <a:r>
              <a:rPr lang="en-US" altLang="ko-KR" sz="1000" dirty="0"/>
              <a:t>] </a:t>
            </a:r>
          </a:p>
          <a:p>
            <a:r>
              <a:rPr lang="ko-KR" altLang="en-US" sz="1000" dirty="0"/>
              <a:t>텍스트</a:t>
            </a:r>
            <a:r>
              <a:rPr lang="en-US" altLang="ko-KR" sz="1000" dirty="0"/>
              <a:t>: </a:t>
            </a:r>
          </a:p>
          <a:p>
            <a:r>
              <a:rPr lang="en-US" altLang="ko-KR" sz="1000" dirty="0"/>
              <a:t>"2022</a:t>
            </a:r>
            <a:r>
              <a:rPr lang="ko-KR" altLang="en-US" sz="1000" dirty="0"/>
              <a:t>년 </a:t>
            </a:r>
            <a:r>
              <a:rPr lang="en" altLang="ko-Kore-KR" sz="1000" dirty="0"/>
              <a:t>XX/XX</a:t>
            </a:r>
            <a:r>
              <a:rPr lang="ko-KR" altLang="en-US" sz="1000" dirty="0"/>
              <a:t>일에</a:t>
            </a:r>
            <a:r>
              <a:rPr lang="en-US" altLang="ko-KR" sz="1000" dirty="0"/>
              <a:t>, </a:t>
            </a:r>
            <a:r>
              <a:rPr lang="ko-KR" altLang="en-US" sz="1000" dirty="0"/>
              <a:t>저는 제 소비자 보고서를 확인했고</a:t>
            </a:r>
            <a:r>
              <a:rPr lang="en-US" altLang="ko-KR" sz="1000" dirty="0"/>
              <a:t>, </a:t>
            </a:r>
            <a:r>
              <a:rPr lang="en" altLang="ko-Kore-KR" sz="1000" dirty="0"/>
              <a:t>Prestige Financial</a:t>
            </a:r>
            <a:r>
              <a:rPr lang="ko-KR" altLang="en-US" sz="1000" dirty="0"/>
              <a:t>에서 나온 제 자동차 대출 정보가 신용 평가 기관들에게 잘못 보고되고 있다는 것을 알아차렸습니다</a:t>
            </a:r>
            <a:r>
              <a:rPr lang="en-US" altLang="ko-KR" sz="1000" dirty="0"/>
              <a:t>. </a:t>
            </a:r>
            <a:r>
              <a:rPr lang="en" altLang="ko-Kore-KR" sz="1000" dirty="0"/>
              <a:t>FCRA </a:t>
            </a:r>
            <a:r>
              <a:rPr lang="ko-KR" altLang="en-US" sz="1000" dirty="0"/>
              <a:t>법에 따르면</a:t>
            </a:r>
            <a:r>
              <a:rPr lang="en-US" altLang="ko-KR" sz="1000" dirty="0"/>
              <a:t>, </a:t>
            </a:r>
            <a:r>
              <a:rPr lang="ko-KR" altLang="en-US" sz="1000" dirty="0"/>
              <a:t>소비자 보고 기관에 정보를 제공하는 사람은 소비자가 특정 정보가 부정확하다고 통지한 경우 그 정보를 제공해서는 안 됩니다</a:t>
            </a:r>
            <a:r>
              <a:rPr lang="en-US" altLang="ko-KR" sz="1000" dirty="0"/>
              <a:t>. </a:t>
            </a:r>
            <a:r>
              <a:rPr lang="ko-KR" altLang="en-US" sz="1000" dirty="0"/>
              <a:t>고의로 이 법을 준수하지 않는 경우 소비자에게 실제 손해 또는 최소 </a:t>
            </a:r>
            <a:r>
              <a:rPr lang="en-US" altLang="ko-KR" sz="1000" dirty="0"/>
              <a:t>$100.00</a:t>
            </a:r>
            <a:r>
              <a:rPr lang="ko-KR" altLang="en-US" sz="1000" dirty="0"/>
              <a:t>에서 최대 </a:t>
            </a:r>
            <a:r>
              <a:rPr lang="en-US" altLang="ko-KR" sz="1000" dirty="0"/>
              <a:t>$1000.00</a:t>
            </a:r>
            <a:r>
              <a:rPr lang="ko-KR" altLang="en-US" sz="1000" dirty="0"/>
              <a:t>의 손해 배상을 해야 합니다</a:t>
            </a:r>
            <a:r>
              <a:rPr lang="en-US" altLang="ko-KR" sz="1000" dirty="0"/>
              <a:t>. </a:t>
            </a:r>
            <a:r>
              <a:rPr lang="ko-KR" altLang="en-US" sz="1000" dirty="0"/>
              <a:t>저는 제 소비자 보고서를 확인했고</a:t>
            </a:r>
            <a:r>
              <a:rPr lang="en-US" altLang="ko-KR" sz="1000" dirty="0"/>
              <a:t>, </a:t>
            </a:r>
            <a:r>
              <a:rPr lang="ko-KR" altLang="en-US" sz="1000" dirty="0"/>
              <a:t>신용 보고가 </a:t>
            </a:r>
            <a:r>
              <a:rPr lang="en" altLang="ko-Kore-KR" sz="1000" dirty="0"/>
              <a:t>FCRA </a:t>
            </a:r>
            <a:r>
              <a:rPr lang="ko-KR" altLang="en-US" sz="1000" dirty="0"/>
              <a:t>법을 위반하고 있음을 발견했습니다</a:t>
            </a:r>
            <a:r>
              <a:rPr lang="en-US" altLang="ko-KR" sz="1000" dirty="0"/>
              <a:t>." </a:t>
            </a:r>
          </a:p>
          <a:p>
            <a:r>
              <a:rPr lang="ko-KR" altLang="en-US" sz="1000" dirty="0"/>
              <a:t>요약</a:t>
            </a:r>
            <a:r>
              <a:rPr lang="en-US" altLang="ko-KR" sz="1000" dirty="0"/>
              <a:t>: </a:t>
            </a:r>
          </a:p>
          <a:p>
            <a:r>
              <a:rPr lang="en-US" altLang="ko-KR" sz="1000" dirty="0"/>
              <a:t>2022</a:t>
            </a:r>
            <a:r>
              <a:rPr lang="ko-KR" altLang="en-US" sz="1000" dirty="0"/>
              <a:t>년에</a:t>
            </a:r>
            <a:r>
              <a:rPr lang="en-US" altLang="ko-KR" sz="1000" dirty="0"/>
              <a:t>, </a:t>
            </a:r>
            <a:r>
              <a:rPr lang="ko-KR" altLang="en-US" sz="1000" dirty="0"/>
              <a:t>소비자 보고서를 확인한 결과</a:t>
            </a:r>
            <a:r>
              <a:rPr lang="en-US" altLang="ko-KR" sz="1000" dirty="0"/>
              <a:t>, </a:t>
            </a:r>
            <a:r>
              <a:rPr lang="en" altLang="ko-Kore-KR" sz="1000" dirty="0"/>
              <a:t>Prestige Financial</a:t>
            </a:r>
            <a:r>
              <a:rPr lang="ko-KR" altLang="en-US" sz="1000" dirty="0"/>
              <a:t>에서 나온 자동차 대출 정보가 신용 평가 기관에 잘못 보고되고 있음을 발견했습니다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이는 </a:t>
            </a:r>
            <a:r>
              <a:rPr lang="en" altLang="ko-Kore-KR" sz="1000" dirty="0"/>
              <a:t>FCRA </a:t>
            </a:r>
            <a:r>
              <a:rPr lang="ko-KR" altLang="en-US" sz="1000" dirty="0"/>
              <a:t>법을 위반하는 것으로</a:t>
            </a:r>
            <a:r>
              <a:rPr lang="en-US" altLang="ko-KR" sz="1000" dirty="0"/>
              <a:t>, </a:t>
            </a:r>
            <a:r>
              <a:rPr lang="ko-KR" altLang="en-US" sz="1000" dirty="0"/>
              <a:t>고의적인 법 위반 시 최소 </a:t>
            </a:r>
            <a:r>
              <a:rPr lang="en-US" altLang="ko-KR" sz="1000" dirty="0"/>
              <a:t>$100</a:t>
            </a:r>
            <a:r>
              <a:rPr lang="ko-KR" altLang="en-US" sz="1000" dirty="0"/>
              <a:t>에서 최대 </a:t>
            </a:r>
            <a:r>
              <a:rPr lang="en-US" altLang="ko-KR" sz="1000" dirty="0"/>
              <a:t>$1000</a:t>
            </a:r>
            <a:r>
              <a:rPr lang="ko-KR" altLang="en-US" sz="1000" dirty="0"/>
              <a:t>의 손해 배상이 발생할 수 있음을 확인했습니다</a:t>
            </a:r>
            <a:r>
              <a:rPr lang="en-US" altLang="ko-KR" sz="1000" dirty="0"/>
              <a:t>. </a:t>
            </a:r>
          </a:p>
          <a:p>
            <a:endParaRPr lang="en-US" altLang="ko-KR" sz="1000" dirty="0"/>
          </a:p>
          <a:p>
            <a:r>
              <a:rPr lang="ko-KR" altLang="en-US" sz="1000" dirty="0"/>
              <a:t>텍스트</a:t>
            </a:r>
            <a:r>
              <a:rPr lang="en-US" altLang="ko-KR" sz="1000" dirty="0"/>
              <a:t>: </a:t>
            </a:r>
          </a:p>
          <a:p>
            <a:r>
              <a:rPr lang="en-US" altLang="ko-KR" sz="1000" dirty="0"/>
              <a:t>"</a:t>
            </a:r>
            <a:r>
              <a:rPr lang="en" altLang="ko-Kore-KR" sz="1000" dirty="0"/>
              <a:t>Cash Central</a:t>
            </a:r>
            <a:r>
              <a:rPr lang="ko-KR" altLang="en-US" sz="1000" dirty="0"/>
              <a:t>은 여러 번 제 신용 보고서에 이 채무를 잘못 기록했습니다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마지막 </a:t>
            </a:r>
            <a:r>
              <a:rPr lang="en" altLang="ko-Kore-KR" sz="1000" dirty="0"/>
              <a:t>CFPB </a:t>
            </a:r>
            <a:r>
              <a:rPr lang="ko-KR" altLang="en-US" sz="1000" dirty="0"/>
              <a:t>불만 사항을 조사한 결과 채무가 잘못 기록되었음이 밝혀져 삭제되었습니다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 채무는 수없이 제 것이 아님이 증명되었습니다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오류가 있는 채무를 신용 평가 기관에 다시 보고하는 것은 불법입니다</a:t>
            </a:r>
            <a:r>
              <a:rPr lang="en-US" altLang="ko-KR" sz="1000" dirty="0"/>
              <a:t>. </a:t>
            </a:r>
            <a:r>
              <a:rPr lang="en" altLang="ko-Kore-KR" sz="1000" dirty="0"/>
              <a:t>Cash Central</a:t>
            </a:r>
            <a:r>
              <a:rPr lang="ko-KR" altLang="en-US" sz="1000" dirty="0"/>
              <a:t>이 다시 보고했다면</a:t>
            </a:r>
            <a:r>
              <a:rPr lang="en-US" altLang="ko-KR" sz="1000" dirty="0"/>
              <a:t>, </a:t>
            </a:r>
            <a:r>
              <a:rPr lang="ko-KR" altLang="en-US" sz="1000" dirty="0"/>
              <a:t>법을 준수하고 즉시 삭제해 주시기 바랍니다</a:t>
            </a:r>
            <a:r>
              <a:rPr lang="en-US" altLang="ko-KR" sz="1000" dirty="0"/>
              <a:t>." </a:t>
            </a:r>
          </a:p>
          <a:p>
            <a:r>
              <a:rPr lang="ko-KR" altLang="en-US" sz="1000" dirty="0"/>
              <a:t>요약</a:t>
            </a:r>
            <a:r>
              <a:rPr lang="en-US" altLang="ko-KR" sz="1000" dirty="0"/>
              <a:t>: </a:t>
            </a:r>
          </a:p>
          <a:p>
            <a:r>
              <a:rPr lang="en" altLang="ko-Kore-KR" sz="1000" dirty="0"/>
              <a:t>Cash Central</a:t>
            </a:r>
            <a:r>
              <a:rPr lang="ko-KR" altLang="en-US" sz="1000" dirty="0"/>
              <a:t>이 여러 번 신용 보고서에 잘못된 채무 정보를 기록했습니다</a:t>
            </a:r>
            <a:r>
              <a:rPr lang="en-US" altLang="ko-KR" sz="1000" dirty="0"/>
              <a:t>. </a:t>
            </a:r>
            <a:r>
              <a:rPr lang="en" altLang="ko-Kore-KR" sz="1000" dirty="0"/>
              <a:t>CFPB </a:t>
            </a:r>
            <a:r>
              <a:rPr lang="ko-KR" altLang="en-US" sz="1000" dirty="0"/>
              <a:t>불만 사항 조사 결과</a:t>
            </a:r>
            <a:r>
              <a:rPr lang="en-US" altLang="ko-KR" sz="1000" dirty="0"/>
              <a:t>, </a:t>
            </a:r>
            <a:r>
              <a:rPr lang="ko-KR" altLang="en-US" sz="1000" dirty="0"/>
              <a:t>이 채무 정보가 잘못 기록되었음이 밝혀져 삭제되었으며</a:t>
            </a:r>
            <a:r>
              <a:rPr lang="en-US" altLang="ko-KR" sz="1000" dirty="0"/>
              <a:t>, </a:t>
            </a:r>
            <a:r>
              <a:rPr lang="ko-KR" altLang="en-US" sz="1000" dirty="0"/>
              <a:t>오류가 있는 채무를 신용 평가 기관에 다시 보고하는 것은 불법임을 지적했습니다</a:t>
            </a:r>
            <a:r>
              <a:rPr lang="en-US" altLang="ko-KR" sz="1000" dirty="0"/>
              <a:t>. </a:t>
            </a:r>
          </a:p>
          <a:p>
            <a:endParaRPr lang="en-US" altLang="ko-KR" sz="1000" dirty="0"/>
          </a:p>
          <a:p>
            <a:r>
              <a:rPr lang="ko-KR" altLang="en-US" sz="1000" dirty="0"/>
              <a:t>텍스트</a:t>
            </a:r>
            <a:r>
              <a:rPr lang="en-US" altLang="ko-KR" sz="1000" dirty="0"/>
              <a:t>: </a:t>
            </a:r>
          </a:p>
          <a:p>
            <a:r>
              <a:rPr lang="en-US" altLang="ko-KR" sz="1000" dirty="0"/>
              <a:t>"</a:t>
            </a:r>
            <a:r>
              <a:rPr lang="ko-KR" altLang="en-US" sz="1000" dirty="0"/>
              <a:t>저는 자주 제 신용 보고서를 확인합니다</a:t>
            </a:r>
            <a:r>
              <a:rPr lang="en-US" altLang="ko-KR" sz="1000" dirty="0"/>
              <a:t>. </a:t>
            </a:r>
            <a:r>
              <a:rPr lang="ko-KR" altLang="en-US" sz="1000" dirty="0"/>
              <a:t>그래서 </a:t>
            </a:r>
            <a:r>
              <a:rPr lang="en" altLang="ko-Kore-KR" sz="1000" dirty="0"/>
              <a:t>XX/XX/XXXX</a:t>
            </a:r>
            <a:r>
              <a:rPr lang="ko-KR" altLang="en-US" sz="1000" dirty="0"/>
              <a:t>에 </a:t>
            </a:r>
            <a:r>
              <a:rPr lang="en" altLang="ko-Kore-KR" sz="1000" dirty="0"/>
              <a:t>Bank of America</a:t>
            </a:r>
            <a:r>
              <a:rPr lang="ko-KR" altLang="en-US" sz="1000" dirty="0"/>
              <a:t>가 제 신용카드를 정지했다는 사실을 </a:t>
            </a:r>
            <a:r>
              <a:rPr lang="ko-KR" altLang="en-US" sz="1000" dirty="0" err="1"/>
              <a:t>알게되었습니다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그들은 사전에 카드 정지와 관련된 어떤 내용도 전달하지 않았습니다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카드에는 </a:t>
            </a:r>
            <a:r>
              <a:rPr lang="en" altLang="ko-Kore-KR" sz="1000" dirty="0"/>
              <a:t>XXXX </a:t>
            </a:r>
            <a:r>
              <a:rPr lang="ko-KR" altLang="en-US" sz="1000" dirty="0"/>
              <a:t>달러의 잔액이 있었고</a:t>
            </a:r>
            <a:r>
              <a:rPr lang="en-US" altLang="ko-KR" sz="1000" dirty="0"/>
              <a:t>, </a:t>
            </a:r>
            <a:r>
              <a:rPr lang="ko-KR" altLang="en-US" sz="1000" dirty="0"/>
              <a:t>필요할 때를 제외하고는 카드 사용을 제한해서 사용해왔기 때문에 잔액이 남아있었을 것입니다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 계좌는 </a:t>
            </a:r>
            <a:r>
              <a:rPr lang="en-US" altLang="ko-KR" sz="1000" dirty="0"/>
              <a:t>20</a:t>
            </a:r>
            <a:r>
              <a:rPr lang="ko-KR" altLang="en-US" sz="1000" dirty="0"/>
              <a:t>년 이상 개설되어 있었고 한 번도 결제가 늦어진 적이 없었습니다</a:t>
            </a:r>
            <a:r>
              <a:rPr lang="en-US" altLang="ko-KR" sz="1000" dirty="0"/>
              <a:t>. </a:t>
            </a:r>
            <a:r>
              <a:rPr lang="en" altLang="ko-Kore-KR" sz="1000" dirty="0"/>
              <a:t>Bank of America</a:t>
            </a:r>
            <a:r>
              <a:rPr lang="ko-KR" altLang="en-US" sz="1000" dirty="0"/>
              <a:t>에 전화해 왜 계좌가 닫혔는지 문의했을 때</a:t>
            </a:r>
            <a:r>
              <a:rPr lang="en-US" altLang="ko-KR" sz="1000" dirty="0"/>
              <a:t>, </a:t>
            </a:r>
            <a:r>
              <a:rPr lang="ko-KR" altLang="en-US" sz="1000" dirty="0"/>
              <a:t>그들은 매우 무례하게 대응했습니다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계좌가 닫혀서 추심으로 보내졌다고 말했습니다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해당 계좌는 </a:t>
            </a:r>
            <a:r>
              <a:rPr lang="en-US" altLang="ko-KR" sz="1000" dirty="0"/>
              <a:t>2</a:t>
            </a:r>
            <a:r>
              <a:rPr lang="ko-KR" altLang="en-US" sz="1000" dirty="0"/>
              <a:t>년 전에 금액이 완전히 상환됐기 때문에 저는 혹여나 오류가 있었을까 봐 놀랐습니다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추심 담당자와 통화했을 때</a:t>
            </a:r>
            <a:r>
              <a:rPr lang="en-US" altLang="ko-KR" sz="1000" dirty="0"/>
              <a:t>, </a:t>
            </a:r>
            <a:r>
              <a:rPr lang="ko-KR" altLang="en-US" sz="1000" dirty="0"/>
              <a:t>그는 해당 계좌에 잔액이 없으며 계좌가 추심 대상이 아님을 확인해주었습니다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그는 다음 날 </a:t>
            </a:r>
            <a:r>
              <a:rPr lang="en-US" altLang="ko-KR" sz="1000" dirty="0"/>
              <a:t>'</a:t>
            </a:r>
            <a:r>
              <a:rPr lang="ko-KR" altLang="en-US" sz="1000" dirty="0"/>
              <a:t>신용 분석가</a:t>
            </a:r>
            <a:r>
              <a:rPr lang="en-US" altLang="ko-KR" sz="1000" dirty="0"/>
              <a:t>'</a:t>
            </a:r>
            <a:r>
              <a:rPr lang="ko-KR" altLang="en-US" sz="1000" dirty="0"/>
              <a:t>와 통화하라고 권했습니다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신용 분석가는 새로운 신용카드를 개설하겠다고 제안했지만</a:t>
            </a:r>
            <a:r>
              <a:rPr lang="en-US" altLang="ko-KR" sz="1000" dirty="0"/>
              <a:t>, </a:t>
            </a:r>
            <a:r>
              <a:rPr lang="ko-KR" altLang="en-US" sz="1000" dirty="0"/>
              <a:t>기존 계좌를 다시 열어주지는 않았습니다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그들은 제가 오랜 기간 충성스럽고 신용이 좋은 고객임에도 불구하고</a:t>
            </a:r>
            <a:r>
              <a:rPr lang="en-US" altLang="ko-KR" sz="1000" dirty="0"/>
              <a:t>, </a:t>
            </a:r>
            <a:r>
              <a:rPr lang="ko-KR" altLang="en-US" sz="1000" dirty="0"/>
              <a:t>활동이 없었기에 계좌를 정지했다고 말했습니다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그들의 행동으로 인해</a:t>
            </a:r>
            <a:r>
              <a:rPr lang="en-US" altLang="ko-KR" sz="1000" dirty="0"/>
              <a:t>, </a:t>
            </a:r>
            <a:r>
              <a:rPr lang="ko-KR" altLang="en-US" sz="1000" dirty="0"/>
              <a:t>오랫동안 개설되어 있던 제 신용카드</a:t>
            </a:r>
            <a:r>
              <a:rPr lang="en-US" altLang="ko-KR" sz="1000" dirty="0"/>
              <a:t>(</a:t>
            </a:r>
            <a:r>
              <a:rPr lang="ko-KR" altLang="en-US" sz="1000" dirty="0"/>
              <a:t>그리고 상당한 사용 가능 </a:t>
            </a:r>
            <a:r>
              <a:rPr lang="ko-KR" altLang="en-US" sz="1000" dirty="0" err="1"/>
              <a:t>크레딧이</a:t>
            </a:r>
            <a:r>
              <a:rPr lang="ko-KR" altLang="en-US" sz="1000" dirty="0"/>
              <a:t> 있는</a:t>
            </a:r>
            <a:r>
              <a:rPr lang="en-US" altLang="ko-KR" sz="1000" dirty="0"/>
              <a:t>)</a:t>
            </a:r>
            <a:r>
              <a:rPr lang="ko-KR" altLang="en-US" sz="1000" dirty="0"/>
              <a:t>가 제 신용 보고서에서 삭제되었습니다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더구나</a:t>
            </a:r>
            <a:r>
              <a:rPr lang="en-US" altLang="ko-KR" sz="1000" dirty="0"/>
              <a:t>, </a:t>
            </a:r>
            <a:r>
              <a:rPr lang="ko-KR" altLang="en-US" sz="1000" dirty="0"/>
              <a:t>추심으로 보내졌다는 내역이 제 신용 보고서에 나타났습니다</a:t>
            </a:r>
            <a:r>
              <a:rPr lang="en-US" altLang="ko-KR" sz="1000" dirty="0"/>
              <a:t>. </a:t>
            </a:r>
            <a:r>
              <a:rPr lang="en" altLang="ko-Kore-KR" sz="1000" dirty="0"/>
              <a:t>Bank of America</a:t>
            </a:r>
            <a:r>
              <a:rPr lang="ko-KR" altLang="en-US" sz="1000" dirty="0"/>
              <a:t>는 이러한 문제를 해결하는 데 전혀 도움이 되지 않았으며</a:t>
            </a:r>
            <a:r>
              <a:rPr lang="en-US" altLang="ko-KR" sz="1000" dirty="0"/>
              <a:t>, </a:t>
            </a:r>
            <a:r>
              <a:rPr lang="ko-KR" altLang="en-US" sz="1000" dirty="0"/>
              <a:t>계좌 폐쇄에 대한 어떠한 통지도 우편이나 이메일로 보내지 않았습니다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그들은 이 간단한 고객 서비스 행위를 수행할 의무가 없다고만 말했고</a:t>
            </a:r>
            <a:r>
              <a:rPr lang="en-US" altLang="ko-KR" sz="1000" dirty="0"/>
              <a:t>, </a:t>
            </a:r>
            <a:r>
              <a:rPr lang="ko-KR" altLang="en-US" sz="1000" dirty="0"/>
              <a:t>통지는 계좌 폐쇄 후 </a:t>
            </a:r>
            <a:r>
              <a:rPr lang="en-US" altLang="ko-KR" sz="1000" dirty="0"/>
              <a:t>30</a:t>
            </a:r>
            <a:r>
              <a:rPr lang="ko-KR" altLang="en-US" sz="1000" dirty="0"/>
              <a:t>일 이내에 우송되어야 한다고만 말했습니다</a:t>
            </a:r>
            <a:r>
              <a:rPr lang="en-US" altLang="ko-KR" sz="1000" dirty="0"/>
              <a:t>." </a:t>
            </a:r>
          </a:p>
          <a:p>
            <a:r>
              <a:rPr lang="ko-KR" altLang="en-US" sz="1000" dirty="0"/>
              <a:t>요약</a:t>
            </a:r>
            <a:r>
              <a:rPr lang="en-US" altLang="ko-KR" sz="1000" dirty="0"/>
              <a:t>:</a:t>
            </a:r>
            <a:endParaRPr lang="en-US" altLang="ko-KR" sz="1000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5C3379-69A8-A42F-15D3-732A039CB9AB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Trial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702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Lab4: Prompt Lab</a:t>
            </a:r>
            <a:r>
              <a:rPr lang="ko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 대표 </a:t>
            </a:r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use cases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3. </a:t>
            </a:r>
            <a:r>
              <a:rPr lang="en-US" altLang="ko-Kore-KR" sz="1400" b="1" dirty="0" err="1">
                <a:latin typeface="IBM Plex Sans" panose="020B0503050203000203" pitchFamily="34" charset="0"/>
              </a:rPr>
              <a:t>CoT</a:t>
            </a:r>
            <a:r>
              <a:rPr lang="en-US" altLang="ko-Kore-KR" sz="1400" b="1" dirty="0">
                <a:latin typeface="IBM Plex Sans" panose="020B0503050203000203" pitchFamily="34" charset="0"/>
              </a:rPr>
              <a:t> – Chain of Thought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3098489"/>
            <a:ext cx="108084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철수는 </a:t>
            </a:r>
            <a:r>
              <a:rPr lang="en-US" altLang="ko-KR" sz="1100" dirty="0"/>
              <a:t>10000</a:t>
            </a:r>
            <a:r>
              <a:rPr lang="ko-KR" altLang="en-US" sz="1100" dirty="0"/>
              <a:t>원이 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그런데 학교에 가는 길에 근처 떡볶이 집에서 떡볶이 </a:t>
            </a:r>
            <a:r>
              <a:rPr lang="en-US" altLang="ko-KR" sz="1100" dirty="0"/>
              <a:t>2000</a:t>
            </a:r>
            <a:r>
              <a:rPr lang="ko-KR" altLang="en-US" sz="1100" dirty="0"/>
              <a:t>원 어치를 </a:t>
            </a:r>
            <a:r>
              <a:rPr lang="ko-KR" altLang="en-US" sz="1100" dirty="0" err="1"/>
              <a:t>사먹었고</a:t>
            </a:r>
            <a:r>
              <a:rPr lang="en-US" altLang="ko-KR" sz="1100" dirty="0"/>
              <a:t>, </a:t>
            </a:r>
            <a:r>
              <a:rPr lang="ko-KR" altLang="en-US" sz="1100" dirty="0"/>
              <a:t>친구에게 </a:t>
            </a:r>
            <a:r>
              <a:rPr lang="en-US" altLang="ko-KR" sz="1100" dirty="0"/>
              <a:t>200</a:t>
            </a:r>
            <a:r>
              <a:rPr lang="ko-KR" altLang="en-US" sz="1100" dirty="0" err="1"/>
              <a:t>원짜리</a:t>
            </a:r>
            <a:r>
              <a:rPr lang="ko-KR" altLang="en-US" sz="1100" dirty="0"/>
              <a:t> 알사탕 </a:t>
            </a:r>
            <a:r>
              <a:rPr lang="en-US" altLang="ko-KR" sz="1100" dirty="0"/>
              <a:t>5</a:t>
            </a:r>
            <a:r>
              <a:rPr lang="ko-KR" altLang="en-US" sz="1100" dirty="0"/>
              <a:t>개를 사주었습니다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하지만 집에 오니 어머니가 용돈을 </a:t>
            </a:r>
            <a:r>
              <a:rPr lang="en-US" altLang="ko-KR" sz="1100" dirty="0"/>
              <a:t>3000</a:t>
            </a:r>
            <a:r>
              <a:rPr lang="ko-KR" altLang="en-US" sz="1100" dirty="0"/>
              <a:t>원 주셨습니다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철수가 지금 가지고 있는 돈을 얼마인가요</a:t>
            </a:r>
            <a:r>
              <a:rPr lang="en-US" altLang="ko-KR" sz="1100" dirty="0"/>
              <a:t>?</a:t>
            </a:r>
            <a:endParaRPr lang="en-US" altLang="ko-KR" sz="1100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5C3379-69A8-A42F-15D3-732A039CB9AB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Trial – step1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437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Lab4: Prompt Lab</a:t>
            </a:r>
            <a:r>
              <a:rPr lang="ko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 대표 </a:t>
            </a:r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use cases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3. </a:t>
            </a:r>
            <a:r>
              <a:rPr lang="en-US" altLang="ko-Kore-KR" sz="1400" b="1" dirty="0" err="1">
                <a:latin typeface="IBM Plex Sans" panose="020B0503050203000203" pitchFamily="34" charset="0"/>
              </a:rPr>
              <a:t>CoT</a:t>
            </a:r>
            <a:r>
              <a:rPr lang="en-US" altLang="ko-Kore-KR" sz="1400" b="1" dirty="0">
                <a:latin typeface="IBM Plex Sans" panose="020B0503050203000203" pitchFamily="34" charset="0"/>
              </a:rPr>
              <a:t> – Chain of Thought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3098489"/>
            <a:ext cx="108084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철수는 </a:t>
            </a:r>
            <a:r>
              <a:rPr lang="en-US" altLang="ko-KR" sz="1100" dirty="0"/>
              <a:t>10000</a:t>
            </a:r>
            <a:r>
              <a:rPr lang="ko-KR" altLang="en-US" sz="1100" dirty="0"/>
              <a:t>원이 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그런데 학교에 가는 길에 근처 떡볶이 집에서 떡볶이 </a:t>
            </a:r>
            <a:r>
              <a:rPr lang="en-US" altLang="ko-KR" sz="1100" dirty="0"/>
              <a:t>2000</a:t>
            </a:r>
            <a:r>
              <a:rPr lang="ko-KR" altLang="en-US" sz="1100" dirty="0"/>
              <a:t>원 어치를 </a:t>
            </a:r>
            <a:r>
              <a:rPr lang="ko-KR" altLang="en-US" sz="1100" dirty="0" err="1"/>
              <a:t>사먹었고</a:t>
            </a:r>
            <a:r>
              <a:rPr lang="en-US" altLang="ko-KR" sz="1100" dirty="0"/>
              <a:t>, </a:t>
            </a:r>
            <a:r>
              <a:rPr lang="ko-KR" altLang="en-US" sz="1100" dirty="0"/>
              <a:t>친구에게 </a:t>
            </a:r>
            <a:r>
              <a:rPr lang="en-US" altLang="ko-KR" sz="1100" dirty="0"/>
              <a:t>200</a:t>
            </a:r>
            <a:r>
              <a:rPr lang="ko-KR" altLang="en-US" sz="1100" dirty="0" err="1"/>
              <a:t>원짜리</a:t>
            </a:r>
            <a:r>
              <a:rPr lang="ko-KR" altLang="en-US" sz="1100" dirty="0"/>
              <a:t> 알사탕 </a:t>
            </a:r>
            <a:r>
              <a:rPr lang="en-US" altLang="ko-KR" sz="1100" dirty="0"/>
              <a:t>5</a:t>
            </a:r>
            <a:r>
              <a:rPr lang="ko-KR" altLang="en-US" sz="1100" dirty="0"/>
              <a:t>개를 사주었습니다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하지만 집에 오니 어머니가 용돈을 </a:t>
            </a:r>
            <a:r>
              <a:rPr lang="en-US" altLang="ko-KR" sz="1100" dirty="0"/>
              <a:t>3000</a:t>
            </a:r>
            <a:r>
              <a:rPr lang="ko-KR" altLang="en-US" sz="1100" dirty="0"/>
              <a:t>원 주셨습니다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철수가 지금 가지고 있는 돈을 얼마인가요</a:t>
            </a:r>
            <a:r>
              <a:rPr lang="en-US" altLang="ko-KR" sz="1100" dirty="0"/>
              <a:t>? </a:t>
            </a:r>
            <a:r>
              <a:rPr lang="ko-KR" altLang="en-US" sz="1100" dirty="0"/>
              <a:t>우리 순차적으로 생각해보자</a:t>
            </a:r>
            <a:endParaRPr lang="en-US" altLang="ko-KR" sz="1100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5C3379-69A8-A42F-15D3-732A039CB9AB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Trial – step2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92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Lab4: Prompt Lab</a:t>
            </a:r>
            <a:r>
              <a:rPr lang="ko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 대표 </a:t>
            </a:r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use cases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3. </a:t>
            </a:r>
            <a:r>
              <a:rPr lang="en-US" altLang="ko-Kore-KR" sz="1400" b="1" dirty="0" err="1">
                <a:latin typeface="IBM Plex Sans" panose="020B0503050203000203" pitchFamily="34" charset="0"/>
              </a:rPr>
              <a:t>CoT</a:t>
            </a:r>
            <a:r>
              <a:rPr lang="en-US" altLang="ko-Kore-KR" sz="1400" b="1" dirty="0">
                <a:latin typeface="IBM Plex Sans" panose="020B0503050203000203" pitchFamily="34" charset="0"/>
              </a:rPr>
              <a:t> – Chain of Thought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3098489"/>
            <a:ext cx="108084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철수는 </a:t>
            </a:r>
            <a:r>
              <a:rPr lang="en-US" altLang="ko-KR" sz="1100" dirty="0"/>
              <a:t>10000</a:t>
            </a:r>
            <a:r>
              <a:rPr lang="ko-KR" altLang="en-US" sz="1100" dirty="0"/>
              <a:t>원이 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그런데 학교에 가는 길에 근처 떡볶이 집에서 떡볶이 </a:t>
            </a:r>
            <a:r>
              <a:rPr lang="en-US" altLang="ko-KR" sz="1100" dirty="0"/>
              <a:t>2000</a:t>
            </a:r>
            <a:r>
              <a:rPr lang="ko-KR" altLang="en-US" sz="1100" dirty="0"/>
              <a:t>원 어치를 </a:t>
            </a:r>
            <a:r>
              <a:rPr lang="ko-KR" altLang="en-US" sz="1100" dirty="0" err="1"/>
              <a:t>사먹었고</a:t>
            </a:r>
            <a:r>
              <a:rPr lang="en-US" altLang="ko-KR" sz="1100" dirty="0"/>
              <a:t>, </a:t>
            </a:r>
            <a:r>
              <a:rPr lang="ko-KR" altLang="en-US" sz="1100" dirty="0"/>
              <a:t>친구에게 </a:t>
            </a:r>
            <a:r>
              <a:rPr lang="en-US" altLang="ko-KR" sz="1100" dirty="0"/>
              <a:t>200</a:t>
            </a:r>
            <a:r>
              <a:rPr lang="ko-KR" altLang="en-US" sz="1100" dirty="0" err="1"/>
              <a:t>원짜리</a:t>
            </a:r>
            <a:r>
              <a:rPr lang="ko-KR" altLang="en-US" sz="1100" dirty="0"/>
              <a:t> 알사탕 </a:t>
            </a:r>
            <a:r>
              <a:rPr lang="en-US" altLang="ko-KR" sz="1100" dirty="0"/>
              <a:t>5</a:t>
            </a:r>
            <a:r>
              <a:rPr lang="ko-KR" altLang="en-US" sz="1100" dirty="0"/>
              <a:t>개를 사주었습니다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하지만 집에 오니 어머니가 용돈을 </a:t>
            </a:r>
            <a:r>
              <a:rPr lang="en-US" altLang="ko-KR" sz="1100" dirty="0"/>
              <a:t>3000</a:t>
            </a:r>
            <a:r>
              <a:rPr lang="ko-KR" altLang="en-US" sz="1100" dirty="0"/>
              <a:t>원 주셨습니다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철수가 지금 가지고 있는 돈을 얼마인가요</a:t>
            </a:r>
            <a:r>
              <a:rPr lang="en-US" altLang="ko-KR" sz="1100" dirty="0"/>
              <a:t>? </a:t>
            </a:r>
            <a:r>
              <a:rPr lang="ko-KR" altLang="en-US" sz="1100" dirty="0"/>
              <a:t>우리 </a:t>
            </a:r>
            <a:r>
              <a:rPr lang="en" altLang="ko-Kore-KR" sz="1100" dirty="0"/>
              <a:t>step by step</a:t>
            </a:r>
            <a:r>
              <a:rPr lang="ko-KR" altLang="en-US" sz="1100" dirty="0" err="1"/>
              <a:t>으로</a:t>
            </a:r>
            <a:r>
              <a:rPr lang="ko-KR" altLang="en-US" sz="1100" dirty="0"/>
              <a:t> 생각해보자 그리고 연산에 유의해보자</a:t>
            </a:r>
            <a:endParaRPr lang="en-US" altLang="ko-KR" sz="1100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5C3379-69A8-A42F-15D3-732A039CB9AB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Trial </a:t>
            </a:r>
            <a:r>
              <a:rPr lang="en-US" altLang="ko-KR" sz="2000" b="1" dirty="0">
                <a:latin typeface="IBM Plex Sans" panose="020B0503050203000203" pitchFamily="34" charset="0"/>
              </a:rPr>
              <a:t>– step3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86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Lab4: Prompt Lab</a:t>
            </a:r>
            <a:r>
              <a:rPr lang="ko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 대표 </a:t>
            </a:r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use cases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4. </a:t>
            </a:r>
            <a:r>
              <a:rPr lang="en-US" altLang="ko-Kore-KR" sz="1400" b="1" dirty="0">
                <a:latin typeface="IBM Plex Sans" panose="020B0503050203000203" pitchFamily="34" charset="0"/>
              </a:rPr>
              <a:t>Q&amp;A Based on Document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1955550"/>
            <a:ext cx="1080841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에이전트</a:t>
            </a:r>
            <a:r>
              <a:rPr lang="en-US" altLang="ko-KR" sz="1000" dirty="0"/>
              <a:t>: </a:t>
            </a:r>
            <a:r>
              <a:rPr lang="ko-KR" altLang="en-US" sz="1000" dirty="0"/>
              <a:t>지시를 기다리고 있습니다</a:t>
            </a:r>
            <a:r>
              <a:rPr lang="en-US" altLang="ko-KR" sz="1000" dirty="0"/>
              <a:t>. </a:t>
            </a:r>
          </a:p>
          <a:p>
            <a:r>
              <a:rPr lang="ko-KR" altLang="en-US" sz="1000" dirty="0"/>
              <a:t>사용자</a:t>
            </a:r>
            <a:r>
              <a:rPr lang="en-US" altLang="ko-KR" sz="1000" dirty="0"/>
              <a:t>: </a:t>
            </a:r>
            <a:r>
              <a:rPr lang="ko-KR" altLang="en-US" sz="1000" dirty="0"/>
              <a:t>여기 당신의 </a:t>
            </a:r>
            <a:r>
              <a:rPr lang="ko-KR" altLang="en-US" sz="1000" dirty="0" err="1"/>
              <a:t>지시사항입니다</a:t>
            </a:r>
            <a:r>
              <a:rPr lang="en-US" altLang="ko-KR" sz="1000" dirty="0"/>
              <a:t>: </a:t>
            </a:r>
          </a:p>
          <a:p>
            <a:r>
              <a:rPr lang="en-US" altLang="ko-KR" sz="1000" dirty="0"/>
              <a:t>1. </a:t>
            </a:r>
            <a:r>
              <a:rPr lang="ko-KR" altLang="en-US" sz="1000" dirty="0"/>
              <a:t>사용자의 질문에 대답하기 위해 사용할 문서가 주어질 것입니다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문서에 있는 정보를 사용하여 다음 대답을 생성해야 합니다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3. </a:t>
            </a:r>
            <a:r>
              <a:rPr lang="ko-KR" altLang="en-US" sz="1000" dirty="0"/>
              <a:t>답을 찾을 수 없으면 </a:t>
            </a:r>
            <a:r>
              <a:rPr lang="en-US" altLang="ko-KR" sz="1000" dirty="0"/>
              <a:t>"</a:t>
            </a:r>
            <a:r>
              <a:rPr lang="ko-KR" altLang="en-US" sz="1000" dirty="0"/>
              <a:t>모르겠습니다</a:t>
            </a:r>
            <a:r>
              <a:rPr lang="en-US" altLang="ko-KR" sz="1000" dirty="0"/>
              <a:t>"</a:t>
            </a:r>
            <a:r>
              <a:rPr lang="ko-KR" altLang="en-US" sz="1000" dirty="0" err="1"/>
              <a:t>라고</a:t>
            </a:r>
            <a:r>
              <a:rPr lang="ko-KR" altLang="en-US" sz="1000" dirty="0"/>
              <a:t> 말하세요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4. </a:t>
            </a:r>
            <a:r>
              <a:rPr lang="ko-KR" altLang="en-US" sz="1000" dirty="0"/>
              <a:t>답변은 길지 않아야 하며 </a:t>
            </a:r>
            <a:r>
              <a:rPr lang="en-US" altLang="ko-KR" sz="1000" dirty="0"/>
              <a:t>1-2</a:t>
            </a:r>
            <a:r>
              <a:rPr lang="ko-KR" altLang="en-US" sz="1000" dirty="0"/>
              <a:t>문장 정도여야 합니다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5. </a:t>
            </a:r>
            <a:r>
              <a:rPr lang="ko-KR" altLang="en-US" sz="1000" dirty="0"/>
              <a:t>답변을 반복해서는 안 됩니다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6. </a:t>
            </a:r>
            <a:r>
              <a:rPr lang="ko-KR" altLang="en-US" sz="1000" dirty="0"/>
              <a:t>다른 지식을 사용하지 마세요</a:t>
            </a:r>
            <a:r>
              <a:rPr lang="en-US" altLang="ko-KR" sz="1000" dirty="0"/>
              <a:t>. </a:t>
            </a:r>
          </a:p>
          <a:p>
            <a:r>
              <a:rPr lang="ko-KR" altLang="en-US" sz="1000" dirty="0"/>
              <a:t>지시사항을 다시 말해보세요</a:t>
            </a:r>
            <a:r>
              <a:rPr lang="en-US" altLang="ko-KR" sz="1000" dirty="0"/>
              <a:t>. </a:t>
            </a:r>
            <a:r>
              <a:rPr lang="ko-KR" altLang="en-US" sz="1000" dirty="0"/>
              <a:t>이해했는지 알고 싶습니다</a:t>
            </a:r>
            <a:r>
              <a:rPr lang="en-US" altLang="ko-KR" sz="1000" dirty="0"/>
              <a:t>. </a:t>
            </a:r>
          </a:p>
          <a:p>
            <a:r>
              <a:rPr lang="ko-KR" altLang="en-US" sz="1000" dirty="0"/>
              <a:t>에이전트</a:t>
            </a:r>
            <a:r>
              <a:rPr lang="en-US" altLang="ko-KR" sz="1000" dirty="0"/>
              <a:t>: </a:t>
            </a:r>
            <a:r>
              <a:rPr lang="ko-KR" altLang="en-US" sz="1000" dirty="0"/>
              <a:t>알겠습니다</a:t>
            </a:r>
            <a:r>
              <a:rPr lang="en-US" altLang="ko-KR" sz="1000" dirty="0"/>
              <a:t>, </a:t>
            </a:r>
            <a:r>
              <a:rPr lang="ko-KR" altLang="en-US" sz="1000" dirty="0"/>
              <a:t>제 지시사항은 다음과 같습니다</a:t>
            </a:r>
            <a:r>
              <a:rPr lang="en-US" altLang="ko-KR" sz="1000" dirty="0"/>
              <a:t>: </a:t>
            </a:r>
          </a:p>
          <a:p>
            <a:r>
              <a:rPr lang="en-US" altLang="ko-KR" sz="1000" dirty="0"/>
              <a:t>1. </a:t>
            </a:r>
            <a:r>
              <a:rPr lang="ko-KR" altLang="en-US" sz="1000" dirty="0"/>
              <a:t>사용자의 질문에 대답하기 위해 사용할 문서가 주어질 것입니다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2. </a:t>
            </a:r>
            <a:r>
              <a:rPr lang="ko-KR" altLang="en-US" sz="1000" dirty="0"/>
              <a:t>문서에 있는 정보를 사용하여 다음 대답을 생성해야 합니다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3. </a:t>
            </a:r>
            <a:r>
              <a:rPr lang="ko-KR" altLang="en-US" sz="1000" dirty="0"/>
              <a:t>답을 찾을 수 없으면 </a:t>
            </a:r>
            <a:r>
              <a:rPr lang="en-US" altLang="ko-KR" sz="1000" dirty="0"/>
              <a:t>"</a:t>
            </a:r>
            <a:r>
              <a:rPr lang="ko-KR" altLang="en-US" sz="1000" dirty="0"/>
              <a:t>모르겠습니다</a:t>
            </a:r>
            <a:r>
              <a:rPr lang="en-US" altLang="ko-KR" sz="1000" dirty="0"/>
              <a:t>"</a:t>
            </a:r>
            <a:r>
              <a:rPr lang="ko-KR" altLang="en-US" sz="1000" dirty="0" err="1"/>
              <a:t>라고</a:t>
            </a:r>
            <a:r>
              <a:rPr lang="ko-KR" altLang="en-US" sz="1000" dirty="0"/>
              <a:t> 말하겠습니다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4. </a:t>
            </a:r>
            <a:r>
              <a:rPr lang="ko-KR" altLang="en-US" sz="1000" dirty="0"/>
              <a:t>제 대답은 길지 않아야 하며 </a:t>
            </a:r>
            <a:r>
              <a:rPr lang="en-US" altLang="ko-KR" sz="1000" dirty="0"/>
              <a:t>1-2</a:t>
            </a:r>
            <a:r>
              <a:rPr lang="ko-KR" altLang="en-US" sz="1000" dirty="0"/>
              <a:t>문장 정도여야 합니다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5. </a:t>
            </a:r>
            <a:r>
              <a:rPr lang="ko-KR" altLang="en-US" sz="1000" dirty="0"/>
              <a:t>답변을 반복해서는 안 됩니다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6. </a:t>
            </a:r>
            <a:r>
              <a:rPr lang="ko-KR" altLang="en-US" sz="1000" dirty="0"/>
              <a:t>주어진 정보 외에 다른 지식을 사용하지 않을 것입니다</a:t>
            </a:r>
            <a:r>
              <a:rPr lang="en-US" altLang="ko-KR" sz="1000" dirty="0"/>
              <a:t>. </a:t>
            </a:r>
          </a:p>
          <a:p>
            <a:r>
              <a:rPr lang="ko-KR" altLang="en-US" sz="1000" dirty="0"/>
              <a:t>모두 준비되었습니다</a:t>
            </a:r>
            <a:r>
              <a:rPr lang="en-US" altLang="ko-KR" sz="1000" dirty="0"/>
              <a:t>, </a:t>
            </a:r>
            <a:r>
              <a:rPr lang="ko-KR" altLang="en-US" sz="1000" dirty="0"/>
              <a:t>이제 문서를 보여주세요</a:t>
            </a:r>
            <a:r>
              <a:rPr lang="en-US" altLang="ko-KR" sz="1000" dirty="0"/>
              <a:t>. </a:t>
            </a:r>
          </a:p>
          <a:p>
            <a:r>
              <a:rPr lang="ko-KR" altLang="en-US" sz="1000" dirty="0"/>
              <a:t>사용자</a:t>
            </a:r>
            <a:r>
              <a:rPr lang="en-US" altLang="ko-KR" sz="1000" dirty="0"/>
              <a:t>: </a:t>
            </a:r>
            <a:r>
              <a:rPr lang="ko-KR" altLang="en-US" sz="1000" dirty="0"/>
              <a:t>여기 문서가 있습니다</a:t>
            </a:r>
            <a:r>
              <a:rPr lang="en-US" altLang="ko-KR" sz="1000" dirty="0"/>
              <a:t>: </a:t>
            </a:r>
          </a:p>
          <a:p>
            <a:r>
              <a:rPr lang="en-US" altLang="ko-KR" sz="1000" dirty="0"/>
              <a:t>{ </a:t>
            </a:r>
            <a:r>
              <a:rPr lang="ko-KR" altLang="en-US" sz="1000" dirty="0"/>
              <a:t>소니의 플레이스테이션 </a:t>
            </a:r>
            <a:r>
              <a:rPr lang="en-US" altLang="ko-KR" sz="1000" dirty="0"/>
              <a:t>3 </a:t>
            </a:r>
            <a:r>
              <a:rPr lang="ko-KR" altLang="en-US" sz="1000" dirty="0"/>
              <a:t>콘솔을 구동하기 위해 설계된 칩의 세부사항은 월요일 샌프란시스코에서 공개될 것입니다</a:t>
            </a:r>
            <a:r>
              <a:rPr lang="en-US" altLang="ko-KR" sz="1000" dirty="0"/>
              <a:t>. </a:t>
            </a:r>
            <a:r>
              <a:rPr lang="ko-KR" altLang="en-US" sz="1000" dirty="0"/>
              <a:t>소니</a:t>
            </a:r>
            <a:r>
              <a:rPr lang="en-US" altLang="ko-KR" sz="1000" dirty="0"/>
              <a:t>, </a:t>
            </a:r>
            <a:r>
              <a:rPr lang="en" altLang="ko-Kore-KR" sz="1000" dirty="0"/>
              <a:t>IBM, </a:t>
            </a:r>
            <a:r>
              <a:rPr lang="ko-KR" altLang="en-US" sz="1000" dirty="0"/>
              <a:t>도시바는 셀 프로세서를 개발하기 위해 </a:t>
            </a:r>
            <a:r>
              <a:rPr lang="en-US" altLang="ko-KR" sz="1000" dirty="0"/>
              <a:t>3</a:t>
            </a:r>
            <a:r>
              <a:rPr lang="ko-KR" altLang="en-US" sz="1000" dirty="0"/>
              <a:t>년간 작업해왔으며</a:t>
            </a:r>
            <a:r>
              <a:rPr lang="en-US" altLang="ko-KR" sz="1000" dirty="0"/>
              <a:t>, </a:t>
            </a:r>
            <a:r>
              <a:rPr lang="ko-KR" altLang="en-US" sz="1000" dirty="0"/>
              <a:t>기술 컨퍼런스에서 이 칩을 공개할 것입니다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 칩은 현재 프로세서보다 최대 </a:t>
            </a:r>
            <a:r>
              <a:rPr lang="en-US" altLang="ko-KR" sz="1000" dirty="0"/>
              <a:t>10</a:t>
            </a:r>
            <a:r>
              <a:rPr lang="ko-KR" altLang="en-US" sz="1000" dirty="0"/>
              <a:t>배 빠르다고 알려져 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그래픽 워크스테이션</a:t>
            </a:r>
            <a:r>
              <a:rPr lang="en-US" altLang="ko-KR" sz="1000" dirty="0"/>
              <a:t>, </a:t>
            </a:r>
            <a:r>
              <a:rPr lang="ko-KR" altLang="en-US" sz="1000" dirty="0"/>
              <a:t>새로운 플레이스테이션 콘솔에 사용하기 위해 설계되고 있으며</a:t>
            </a:r>
            <a:r>
              <a:rPr lang="en-US" altLang="ko-KR" sz="1000" dirty="0"/>
              <a:t>, </a:t>
            </a:r>
            <a:r>
              <a:rPr lang="ko-KR" altLang="en-US" sz="1000" dirty="0"/>
              <a:t>칩 하나로 슈퍼컴퓨터라고 묘사되었습니다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소니는 셀 프로세서가 영화와 비디오 게임 사이의 격차를 메울 수 있다고 말했습니다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영화용으로 설계된 특수 효과와 그래픽은 비디오 게임에서 직접 사용하기 위해 이식될 수 있습니다</a:t>
            </a:r>
            <a:r>
              <a:rPr lang="en-US" altLang="ko-KR" sz="1000" dirty="0"/>
              <a:t>, </a:t>
            </a:r>
            <a:r>
              <a:rPr lang="ko-KR" altLang="en-US" sz="1000" dirty="0"/>
              <a:t>소니는 작년 로스앤젤레스에서 열린 </a:t>
            </a:r>
            <a:r>
              <a:rPr lang="en" altLang="ko-Kore-KR" sz="1000" dirty="0"/>
              <a:t>E3 </a:t>
            </a:r>
            <a:r>
              <a:rPr lang="ko-KR" altLang="en-US" sz="1000" dirty="0"/>
              <a:t>전시회에서 관객들에게 말했습니다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셀은 또한 텔레비전과 슈퍼컴퓨터에 이상적인 기술로 판매될 수 있으며</a:t>
            </a:r>
            <a:r>
              <a:rPr lang="en-US" altLang="ko-KR" sz="1000" dirty="0"/>
              <a:t>, </a:t>
            </a:r>
            <a:r>
              <a:rPr lang="ko-KR" altLang="en-US" sz="1000" dirty="0"/>
              <a:t>그 사이의 모든 것에도 사용될 수 있다고 마이크로프로세서 리포트의 편집장 케빈 </a:t>
            </a:r>
            <a:r>
              <a:rPr lang="ko-KR" altLang="en-US" sz="1000" dirty="0" err="1"/>
              <a:t>크루웰이</a:t>
            </a:r>
            <a:r>
              <a:rPr lang="ko-KR" altLang="en-US" sz="1000" dirty="0"/>
              <a:t> 말했습니다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칩은 함께 작업하는 여러 가지 다른 처리 코어로 구성될 것입니다</a:t>
            </a:r>
            <a:r>
              <a:rPr lang="en-US" altLang="ko-KR" sz="1000" dirty="0"/>
              <a:t>. </a:t>
            </a:r>
            <a:r>
              <a:rPr lang="ko-KR" altLang="en-US" sz="1000" dirty="0"/>
              <a:t>플레이스테이션 </a:t>
            </a:r>
            <a:r>
              <a:rPr lang="en-US" altLang="ko-KR" sz="1000" dirty="0"/>
              <a:t>3</a:t>
            </a:r>
            <a:r>
              <a:rPr lang="ko-KR" altLang="en-US" sz="1000" dirty="0"/>
              <a:t>은 </a:t>
            </a:r>
            <a:r>
              <a:rPr lang="en-US" altLang="ko-KR" sz="1000" dirty="0"/>
              <a:t>2006</a:t>
            </a:r>
            <a:r>
              <a:rPr lang="ko-KR" altLang="en-US" sz="1000" dirty="0"/>
              <a:t>년에 출시될 예정이지만 개발자들은 내년 초에 프로토타입을 받아 출시 시 나올 게임을 조정할 것으로 기대하고 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칩의 세부사항은 샌프란시스코에서 열리는 국제 고체 상태 회로 컨퍼런스에서 공개될 것입니다</a:t>
            </a:r>
            <a:r>
              <a:rPr lang="en-US" altLang="ko-KR" sz="1000" dirty="0"/>
              <a:t>. </a:t>
            </a:r>
            <a:r>
              <a:rPr lang="ko-KR" altLang="en-US" sz="1000" dirty="0"/>
              <a:t>그러나 일부 세부 사항은 이미 밝혀졌습니다</a:t>
            </a:r>
            <a:r>
              <a:rPr lang="en-US" altLang="ko-KR" sz="1000" dirty="0"/>
              <a:t>. } </a:t>
            </a:r>
          </a:p>
          <a:p>
            <a:r>
              <a:rPr lang="ko-KR" altLang="en-US" sz="1000" dirty="0"/>
              <a:t>에이전트</a:t>
            </a:r>
            <a:r>
              <a:rPr lang="en-US" altLang="ko-KR" sz="1000" dirty="0"/>
              <a:t>: </a:t>
            </a:r>
            <a:r>
              <a:rPr lang="ko-KR" altLang="en-US" sz="1000" dirty="0"/>
              <a:t>문서로부터 질문에 대한 답을 할 준비가 되어 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이미 한 답을 반복하지 않겠습니다</a:t>
            </a:r>
            <a:r>
              <a:rPr lang="en-US" altLang="ko-KR" sz="1000" dirty="0"/>
              <a:t>. </a:t>
            </a:r>
          </a:p>
          <a:p>
            <a:r>
              <a:rPr lang="ko-KR" altLang="en-US" sz="1000" dirty="0"/>
              <a:t>사용자</a:t>
            </a:r>
            <a:r>
              <a:rPr lang="en-US" altLang="ko-KR" sz="1000" dirty="0"/>
              <a:t>: </a:t>
            </a:r>
            <a:r>
              <a:rPr lang="en" altLang="ko-Kore-KR" sz="1000" dirty="0"/>
              <a:t>IBM</a:t>
            </a:r>
            <a:r>
              <a:rPr lang="ko-KR" altLang="en-US" sz="1000" dirty="0"/>
              <a:t>이 소니와 협력한 것은 무엇인가요</a:t>
            </a:r>
            <a:r>
              <a:rPr lang="en-US" altLang="ko-KR" sz="1000" dirty="0"/>
              <a:t>? </a:t>
            </a:r>
          </a:p>
          <a:p>
            <a:r>
              <a:rPr lang="ko-KR" altLang="en-US" sz="1000" dirty="0"/>
              <a:t>에이전트</a:t>
            </a:r>
            <a:r>
              <a:rPr lang="en-US" altLang="ko-KR" sz="1000" dirty="0"/>
              <a:t>:</a:t>
            </a:r>
            <a:endParaRPr lang="en-US" altLang="ko-KR" sz="1000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5C3379-69A8-A42F-15D3-732A039CB9AB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Trial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067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713B71-B71E-667B-D5E8-4ABFA796E250}"/>
              </a:ext>
            </a:extLst>
          </p:cNvPr>
          <p:cNvSpPr txBox="1"/>
          <p:nvPr/>
        </p:nvSpPr>
        <p:spPr>
          <a:xfrm>
            <a:off x="691792" y="3157986"/>
            <a:ext cx="10808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  <a:latin typeface="IBM Plex Sans" panose="020B0503050203000203" pitchFamily="34" charset="0"/>
              </a:rPr>
              <a:t>Now, It’s Your Turn!</a:t>
            </a: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8D6E7B-DE50-7421-7C40-774ED2D45F80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Lab4: Prompt Lab</a:t>
            </a:r>
            <a:r>
              <a:rPr lang="ko-KR" altLang="en-US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 대표 </a:t>
            </a:r>
            <a:r>
              <a:rPr lang="en" altLang="ko-Kore-KR" sz="2000" b="1" dirty="0">
                <a:solidFill>
                  <a:srgbClr val="1061FE"/>
                </a:solidFill>
                <a:effectLst/>
                <a:latin typeface="IBM Plex Sans" panose="020B0503050203000203" pitchFamily="34" charset="0"/>
              </a:rPr>
              <a:t>use cases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B72260-D5CD-9C1E-796B-BA6AA316A6DE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4. </a:t>
            </a:r>
            <a:r>
              <a:rPr lang="en-US" altLang="ko-Kore-KR" sz="1400" b="1" dirty="0">
                <a:latin typeface="IBM Plex Sans" panose="020B0503050203000203" pitchFamily="34" charset="0"/>
              </a:rPr>
              <a:t>Q&amp;A Based on Document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089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1495</Words>
  <Application>Microsoft Macintosh PowerPoint</Application>
  <PresentationFormat>와이드스크린</PresentationFormat>
  <Paragraphs>80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IBM Plex Sans</vt:lpstr>
      <vt:lpstr>IBM Plex Sans Medium</vt:lpstr>
      <vt:lpstr>Office 테마</vt:lpstr>
      <vt:lpstr>Prompt Lab  대표 Use Cases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Prompt Lab  대표 Use Cases</dc:title>
  <dc:creator>Eunji Kim</dc:creator>
  <cp:lastModifiedBy>Eunji Kim</cp:lastModifiedBy>
  <cp:revision>5</cp:revision>
  <dcterms:created xsi:type="dcterms:W3CDTF">2023-11-28T07:34:30Z</dcterms:created>
  <dcterms:modified xsi:type="dcterms:W3CDTF">2023-11-28T15:13:52Z</dcterms:modified>
</cp:coreProperties>
</file>

<file path=docProps/thumbnail.jpeg>
</file>